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7"/>
  </p:notesMasterIdLst>
  <p:handoutMasterIdLst>
    <p:handoutMasterId r:id="rId28"/>
  </p:handoutMasterIdLst>
  <p:sldIdLst>
    <p:sldId id="312" r:id="rId2"/>
    <p:sldId id="266" r:id="rId3"/>
    <p:sldId id="269" r:id="rId4"/>
    <p:sldId id="296" r:id="rId5"/>
    <p:sldId id="301" r:id="rId6"/>
    <p:sldId id="297" r:id="rId7"/>
    <p:sldId id="298" r:id="rId8"/>
    <p:sldId id="299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04" r:id="rId18"/>
    <p:sldId id="305" r:id="rId19"/>
    <p:sldId id="323" r:id="rId20"/>
    <p:sldId id="324" r:id="rId21"/>
    <p:sldId id="309" r:id="rId22"/>
    <p:sldId id="310" r:id="rId23"/>
    <p:sldId id="263" r:id="rId24"/>
    <p:sldId id="313" r:id="rId25"/>
    <p:sldId id="314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328" autoAdjust="0"/>
  </p:normalViewPr>
  <p:slideViewPr>
    <p:cSldViewPr>
      <p:cViewPr>
        <p:scale>
          <a:sx n="82" d="100"/>
          <a:sy n="82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981"/>
          </a:xfrm>
          <a:prstGeom prst="rect">
            <a:avLst/>
          </a:prstGeom>
        </p:spPr>
        <p:txBody>
          <a:bodyPr vert="horz" lIns="92626" tIns="46313" rIns="92626" bIns="46313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40" y="1"/>
            <a:ext cx="3037840" cy="464981"/>
          </a:xfrm>
          <a:prstGeom prst="rect">
            <a:avLst/>
          </a:prstGeom>
        </p:spPr>
        <p:txBody>
          <a:bodyPr vert="horz" lIns="92626" tIns="46313" rIns="92626" bIns="46313" rtlCol="0"/>
          <a:lstStyle>
            <a:lvl1pPr algn="r">
              <a:defRPr sz="1200"/>
            </a:lvl1pPr>
          </a:lstStyle>
          <a:p>
            <a:fld id="{75DFA084-F293-48F0-84EB-91373A4265B6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3037840" cy="464981"/>
          </a:xfrm>
          <a:prstGeom prst="rect">
            <a:avLst/>
          </a:prstGeom>
        </p:spPr>
        <p:txBody>
          <a:bodyPr vert="horz" lIns="92626" tIns="46313" rIns="92626" bIns="46313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40" y="8829823"/>
            <a:ext cx="3037840" cy="464981"/>
          </a:xfrm>
          <a:prstGeom prst="rect">
            <a:avLst/>
          </a:prstGeom>
        </p:spPr>
        <p:txBody>
          <a:bodyPr vert="horz" lIns="92626" tIns="46313" rIns="92626" bIns="46313" rtlCol="0" anchor="b"/>
          <a:lstStyle>
            <a:lvl1pPr algn="r">
              <a:defRPr sz="1200"/>
            </a:lvl1pPr>
          </a:lstStyle>
          <a:p>
            <a:fld id="{B6374D0F-352D-4A6D-8C61-9412E7465767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914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626" tIns="46313" rIns="92626" bIns="46313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40" cy="464820"/>
          </a:xfrm>
          <a:prstGeom prst="rect">
            <a:avLst/>
          </a:prstGeom>
        </p:spPr>
        <p:txBody>
          <a:bodyPr vert="horz" lIns="92626" tIns="46313" rIns="92626" bIns="46313" rtlCol="0"/>
          <a:lstStyle>
            <a:lvl1pPr algn="r">
              <a:defRPr sz="1200"/>
            </a:lvl1pPr>
          </a:lstStyle>
          <a:p>
            <a:fld id="{02D6198F-9F80-4A31-AEFF-946B2B700FAE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48200" cy="3487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6" tIns="46313" rIns="92626" bIns="46313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626" tIns="46313" rIns="92626" bIns="463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2626" tIns="46313" rIns="92626" bIns="46313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8"/>
            <a:ext cx="3037840" cy="464820"/>
          </a:xfrm>
          <a:prstGeom prst="rect">
            <a:avLst/>
          </a:prstGeom>
        </p:spPr>
        <p:txBody>
          <a:bodyPr vert="horz" lIns="92626" tIns="46313" rIns="92626" bIns="46313" rtlCol="0" anchor="b"/>
          <a:lstStyle>
            <a:lvl1pPr algn="r">
              <a:defRPr sz="1200"/>
            </a:lvl1pPr>
          </a:lstStyle>
          <a:p>
            <a:fld id="{90AD901F-9DB4-497F-BF35-5ACE39D6629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07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dirty="0" smtClean="0">
                <a:latin typeface="Arial" pitchFamily="34" charset="0"/>
              </a:rPr>
              <a:t>In </a:t>
            </a:r>
            <a:r>
              <a:rPr lang="en-CA" dirty="0" err="1" smtClean="0">
                <a:latin typeface="Arial" pitchFamily="34" charset="0"/>
              </a:rPr>
              <a:t>Marzano’s</a:t>
            </a:r>
            <a:r>
              <a:rPr lang="en-CA" dirty="0" smtClean="0">
                <a:latin typeface="Arial" pitchFamily="34" charset="0"/>
              </a:rPr>
              <a:t> and Pickering’s book, </a:t>
            </a:r>
            <a:r>
              <a:rPr lang="en-CA" i="1" dirty="0" smtClean="0">
                <a:latin typeface="Arial" pitchFamily="34" charset="0"/>
              </a:rPr>
              <a:t>The Highly Engaged Classroom </a:t>
            </a:r>
            <a:r>
              <a:rPr lang="en-CA" dirty="0" smtClean="0">
                <a:latin typeface="Arial" pitchFamily="34" charset="0"/>
              </a:rPr>
              <a:t>(2011) four topics constitute their model of attention and engagement; </a:t>
            </a:r>
          </a:p>
          <a:p>
            <a:pPr lvl="1">
              <a:buFontTx/>
              <a:buChar char="•"/>
            </a:pPr>
            <a:r>
              <a:rPr lang="en-CA" dirty="0" smtClean="0">
                <a:latin typeface="Arial" pitchFamily="34" charset="0"/>
              </a:rPr>
              <a:t> emotions,</a:t>
            </a:r>
          </a:p>
          <a:p>
            <a:pPr lvl="1">
              <a:buFontTx/>
              <a:buChar char="•"/>
            </a:pPr>
            <a:r>
              <a:rPr lang="en-CA" dirty="0" smtClean="0">
                <a:latin typeface="Arial" pitchFamily="34" charset="0"/>
              </a:rPr>
              <a:t> interest, </a:t>
            </a:r>
          </a:p>
          <a:p>
            <a:pPr lvl="1">
              <a:buFontTx/>
              <a:buChar char="•"/>
            </a:pPr>
            <a:r>
              <a:rPr lang="en-CA" dirty="0" smtClean="0">
                <a:latin typeface="Arial" pitchFamily="34" charset="0"/>
              </a:rPr>
              <a:t> perceived importance, </a:t>
            </a:r>
          </a:p>
          <a:p>
            <a:pPr lvl="1">
              <a:buFontTx/>
              <a:buChar char="•"/>
            </a:pPr>
            <a:r>
              <a:rPr lang="en-CA" dirty="0" smtClean="0">
                <a:latin typeface="Arial" pitchFamily="34" charset="0"/>
              </a:rPr>
              <a:t> perceptions of efficacy. </a:t>
            </a:r>
          </a:p>
          <a:p>
            <a:r>
              <a:rPr lang="en-CA" dirty="0" smtClean="0">
                <a:latin typeface="Arial" pitchFamily="34" charset="0"/>
              </a:rPr>
              <a:t>A positive response to these questions are pre-requisites to engagement.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7730F9-38D4-4550-BEEC-B4AEDCFB467B}" type="slidenum">
              <a:rPr lang="en-CA" smtClean="0"/>
              <a:pPr>
                <a:defRPr/>
              </a:pPr>
              <a:t>4</a:t>
            </a:fld>
            <a:endParaRPr lang="en-C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8427">
              <a:defRPr/>
            </a:pPr>
            <a:r>
              <a:rPr lang="en-US" dirty="0" smtClean="0">
                <a:latin typeface="Arial" pitchFamily="34" charset="0"/>
              </a:rPr>
              <a:t>Big Bang Theory Related to Engagement – Part 3</a:t>
            </a:r>
            <a:r>
              <a:rPr lang="en-US" baseline="0" dirty="0" smtClean="0">
                <a:latin typeface="Arial" pitchFamily="34" charset="0"/>
              </a:rPr>
              <a:t> - finale</a:t>
            </a:r>
            <a:endParaRPr lang="en-CA" dirty="0" smtClean="0">
              <a:latin typeface="Arial" pitchFamily="34" charset="0"/>
            </a:endParaRPr>
          </a:p>
          <a:p>
            <a:endParaRPr lang="en-CA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A281DE-4A85-43B7-84CC-847E5ECDFFA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Write on large</a:t>
            </a:r>
            <a:r>
              <a:rPr lang="en-US" baseline="0" dirty="0" smtClean="0">
                <a:latin typeface="Arial" pitchFamily="34" charset="0"/>
              </a:rPr>
              <a:t> post-its and then merge with another group, look at similar/diff</a:t>
            </a:r>
            <a:endParaRPr lang="en-CA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1B87E-5C35-4BE7-8B2B-58F81A2A8AD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D901F-9DB4-497F-BF35-5ACE39D6629C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dirty="0" smtClean="0">
                <a:latin typeface="Arial" pitchFamily="34" charset="0"/>
              </a:rPr>
              <a:t>In the fall sessions we spent time analysing the work of Doug </a:t>
            </a:r>
            <a:r>
              <a:rPr lang="en-CA" dirty="0" err="1" smtClean="0">
                <a:latin typeface="Arial" pitchFamily="34" charset="0"/>
              </a:rPr>
              <a:t>Willms</a:t>
            </a:r>
            <a:r>
              <a:rPr lang="en-CA" dirty="0" smtClean="0">
                <a:latin typeface="Arial" pitchFamily="34" charset="0"/>
              </a:rPr>
              <a:t>.  He identifies three types of engagement:</a:t>
            </a:r>
          </a:p>
          <a:p>
            <a:r>
              <a:rPr lang="en-CA" b="1" dirty="0" smtClean="0">
                <a:latin typeface="Arial" pitchFamily="34" charset="0"/>
              </a:rPr>
              <a:t>Socia</a:t>
            </a:r>
            <a:r>
              <a:rPr lang="en-CA" dirty="0" smtClean="0">
                <a:latin typeface="Arial" pitchFamily="34" charset="0"/>
              </a:rPr>
              <a:t>l – having a sense of belonging and participation in school life</a:t>
            </a:r>
          </a:p>
          <a:p>
            <a:r>
              <a:rPr lang="en-CA" b="1" dirty="0" smtClean="0">
                <a:latin typeface="Arial" pitchFamily="34" charset="0"/>
              </a:rPr>
              <a:t>Academic / Institutional </a:t>
            </a:r>
            <a:r>
              <a:rPr lang="en-CA" dirty="0" smtClean="0">
                <a:latin typeface="Arial" pitchFamily="34" charset="0"/>
              </a:rPr>
              <a:t>– participating in the formal requirements of schooling </a:t>
            </a:r>
          </a:p>
          <a:p>
            <a:r>
              <a:rPr lang="en-CA" b="1" dirty="0" smtClean="0">
                <a:latin typeface="Arial" pitchFamily="34" charset="0"/>
              </a:rPr>
              <a:t>Intellectual</a:t>
            </a:r>
            <a:r>
              <a:rPr lang="en-CA" dirty="0" smtClean="0">
                <a:latin typeface="Arial" pitchFamily="34" charset="0"/>
              </a:rPr>
              <a:t> – making a serious emotional and cognitive investment in learning </a:t>
            </a:r>
          </a:p>
          <a:p>
            <a:r>
              <a:rPr lang="en-CA" dirty="0" smtClean="0">
                <a:latin typeface="Arial" pitchFamily="34" charset="0"/>
              </a:rPr>
              <a:t>Note that not all students are equally engaged in the same way at the same time. 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39E5DD-D098-4A80-B117-ABBA7EC45CD9}" type="slidenum">
              <a:rPr lang="en-CA" smtClean="0"/>
              <a:pPr>
                <a:defRPr/>
              </a:pPr>
              <a:t>5</a:t>
            </a:fld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</a:rPr>
              <a:t>In Marzano’s and Pickering’s book, </a:t>
            </a:r>
            <a:r>
              <a:rPr lang="en-CA" i="1" smtClean="0">
                <a:latin typeface="Arial" pitchFamily="34" charset="0"/>
              </a:rPr>
              <a:t>The Highly Engaged Classroom </a:t>
            </a:r>
            <a:r>
              <a:rPr lang="en-CA" smtClean="0">
                <a:latin typeface="Arial" pitchFamily="34" charset="0"/>
              </a:rPr>
              <a:t>(2011) four topics constitute their model of attention and engagement; </a:t>
            </a:r>
          </a:p>
          <a:p>
            <a:pPr lvl="1">
              <a:buFontTx/>
              <a:buChar char="•"/>
            </a:pPr>
            <a:r>
              <a:rPr lang="en-CA" smtClean="0">
                <a:latin typeface="Arial" pitchFamily="34" charset="0"/>
              </a:rPr>
              <a:t> emotions,</a:t>
            </a:r>
          </a:p>
          <a:p>
            <a:pPr lvl="1">
              <a:buFontTx/>
              <a:buChar char="•"/>
            </a:pPr>
            <a:r>
              <a:rPr lang="en-CA" smtClean="0">
                <a:latin typeface="Arial" pitchFamily="34" charset="0"/>
              </a:rPr>
              <a:t> interest, </a:t>
            </a:r>
          </a:p>
          <a:p>
            <a:pPr lvl="1">
              <a:buFontTx/>
              <a:buChar char="•"/>
            </a:pPr>
            <a:r>
              <a:rPr lang="en-CA" smtClean="0">
                <a:latin typeface="Arial" pitchFamily="34" charset="0"/>
              </a:rPr>
              <a:t> perceived importance, </a:t>
            </a:r>
          </a:p>
          <a:p>
            <a:pPr lvl="1">
              <a:buFontTx/>
              <a:buChar char="•"/>
            </a:pPr>
            <a:r>
              <a:rPr lang="en-CA" smtClean="0">
                <a:latin typeface="Arial" pitchFamily="34" charset="0"/>
              </a:rPr>
              <a:t> perceptions of efficacy. </a:t>
            </a:r>
          </a:p>
          <a:p>
            <a:r>
              <a:rPr lang="en-CA" smtClean="0">
                <a:latin typeface="Arial" pitchFamily="34" charset="0"/>
              </a:rPr>
              <a:t>A positive response to these questions are pre-requisites to engagement.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7730F9-38D4-4550-BEEC-B4AEDCFB467B}" type="slidenum">
              <a:rPr lang="en-CA" smtClean="0"/>
              <a:pPr>
                <a:defRPr/>
              </a:pPr>
              <a:t>6</a:t>
            </a:fld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8427">
              <a:defRPr/>
            </a:pPr>
            <a:r>
              <a:rPr lang="en-US" dirty="0" smtClean="0">
                <a:latin typeface="Arial" pitchFamily="34" charset="0"/>
              </a:rPr>
              <a:t>Big Bang Theory Related to Engagement – Part 1</a:t>
            </a:r>
            <a:endParaRPr lang="en-CA" dirty="0" smtClean="0">
              <a:latin typeface="Arial" pitchFamily="34" charset="0"/>
            </a:endParaRPr>
          </a:p>
          <a:p>
            <a:endParaRPr lang="en-CA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A281DE-4A85-43B7-84CC-847E5ECDFFA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Write on large</a:t>
            </a:r>
            <a:r>
              <a:rPr lang="en-US" baseline="0" dirty="0" smtClean="0">
                <a:latin typeface="Arial" pitchFamily="34" charset="0"/>
              </a:rPr>
              <a:t> post-its and then merge with another group, look at similar/diff</a:t>
            </a:r>
            <a:endParaRPr lang="en-CA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1B87E-5C35-4BE7-8B2B-58F81A2A8AD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Descriptive Feedback Videos from </a:t>
            </a:r>
            <a:r>
              <a:rPr lang="en-CA" dirty="0" err="1" smtClean="0"/>
              <a:t>EduGAINS</a:t>
            </a:r>
            <a:r>
              <a:rPr lang="en-CA" dirty="0" smtClean="0"/>
              <a:t> (http://www.edugains.ca/newsite/aer2/aervideo/descriptivefeedback.html)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D901F-9DB4-497F-BF35-5ACE39D6629C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453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Big Bang Theory Related to Engagement – Part 2</a:t>
            </a:r>
            <a:endParaRPr lang="en-CA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A281DE-4A85-43B7-84CC-847E5ECDFFA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Write on large</a:t>
            </a:r>
            <a:r>
              <a:rPr lang="en-US" baseline="0" dirty="0" smtClean="0">
                <a:latin typeface="Arial" pitchFamily="34" charset="0"/>
              </a:rPr>
              <a:t> post-its and then merge with another group, look at similar/diff</a:t>
            </a:r>
            <a:endParaRPr lang="en-CA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01B87E-5C35-4BE7-8B2B-58F81A2A8AD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Using a video e.g.</a:t>
            </a:r>
            <a:r>
              <a:rPr lang="en-CA" baseline="0" dirty="0" smtClean="0"/>
              <a:t> How to Properly Perform a Titration (video c/o YouTube: </a:t>
            </a:r>
            <a:r>
              <a:rPr lang="en-US" baseline="0" dirty="0" smtClean="0"/>
              <a:t>http://www.youtube.com/watch?v=sFpFCPTDv2w&amp;feature=related)</a:t>
            </a:r>
          </a:p>
          <a:p>
            <a:r>
              <a:rPr lang="en-US" baseline="0" dirty="0" smtClean="0"/>
              <a:t>Record:  What does the scientist do?  </a:t>
            </a:r>
          </a:p>
          <a:p>
            <a:r>
              <a:rPr lang="en-US" baseline="0" dirty="0" smtClean="0"/>
              <a:t>Use the “What does the scientist do?” to begin co-constructing success criteria for setting up and performing a titration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D901F-9DB4-497F-BF35-5ACE39D6629C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955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514600"/>
            <a:ext cx="6324600" cy="552450"/>
          </a:xfrm>
        </p:spPr>
        <p:txBody>
          <a:bodyPr/>
          <a:lstStyle>
            <a:lvl1pPr algn="ctr">
              <a:defRPr sz="480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124200"/>
            <a:ext cx="6324600" cy="381000"/>
          </a:xfrm>
        </p:spPr>
        <p:txBody>
          <a:bodyPr/>
          <a:lstStyle>
            <a:lvl1pPr marL="0" indent="0" algn="ctr">
              <a:defRPr>
                <a:ln>
                  <a:noFill/>
                </a:ln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CA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5334000"/>
            <a:ext cx="36972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1146175"/>
            <a:ext cx="369728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5900738"/>
            <a:ext cx="369728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678180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524000"/>
            <a:ext cx="60960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914400"/>
            <a:ext cx="495300" cy="4876800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990600"/>
            <a:ext cx="61341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6553200" cy="685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6096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5157787"/>
            <a:ext cx="7504113" cy="1362075"/>
          </a:xfrm>
        </p:spPr>
        <p:txBody>
          <a:bodyPr anchor="t"/>
          <a:lstStyle>
            <a:lvl1pPr algn="l">
              <a:defRPr sz="4000" b="1" cap="all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599" y="3657600"/>
            <a:ext cx="750411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7239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9812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68362"/>
            <a:ext cx="6400800" cy="8842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809750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449512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43401" y="1809750"/>
            <a:ext cx="304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3401" y="2449512"/>
            <a:ext cx="304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31709"/>
            <a:ext cx="2474913" cy="9732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3968750" cy="5211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2133600"/>
            <a:ext cx="2474913" cy="3929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16764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0" y="2362200"/>
            <a:ext cx="495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26CFE025-8114-4957-82FE-F0B52F22E2D7}" type="datetimeFigureOut">
              <a:rPr lang="en-CA" smtClean="0"/>
              <a:pPr/>
              <a:t>11/05/2012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17D05BDA-2090-4B2D-A56E-C1B4AC8ADCD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accent5">
              <a:lumMod val="50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accent5">
              <a:lumMod val="50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5">
              <a:lumMod val="50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5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Secondary Science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Professional Learning Cycle</a:t>
            </a:r>
          </a:p>
          <a:p>
            <a:r>
              <a:rPr lang="en-US" dirty="0" smtClean="0"/>
              <a:t>Day 3</a:t>
            </a:r>
            <a:endParaRPr lang="en-C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its characteristics?</a:t>
            </a:r>
          </a:p>
          <a:p>
            <a:endParaRPr lang="en-US" dirty="0" smtClean="0"/>
          </a:p>
          <a:p>
            <a:r>
              <a:rPr lang="en-US" dirty="0" smtClean="0"/>
              <a:t>Groups of 4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Read through the list of quotes in your handout package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Based on these quotes, what do you think are the characteristics of effective feedback?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Record your ideas on chart paper, and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Be prepared to share with the whole group</a:t>
            </a:r>
            <a:endParaRPr lang="en-CA" sz="2000" dirty="0"/>
          </a:p>
        </p:txBody>
      </p:sp>
      <p:sp>
        <p:nvSpPr>
          <p:cNvPr id="5" name="Rectangle 4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478" y="0"/>
            <a:ext cx="6553200" cy="685800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Descriptive feedback is the most powerful tool for improving student learning – if it’s done well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It can be positive or negative depending on</a:t>
            </a:r>
          </a:p>
          <a:p>
            <a:pPr lvl="4">
              <a:buFont typeface="Arial" pitchFamily="34" charset="0"/>
              <a:buChar char="•"/>
            </a:pPr>
            <a:r>
              <a:rPr lang="en-US" sz="2400" smtClean="0">
                <a:solidFill>
                  <a:schemeClr val="tx1"/>
                </a:solidFill>
              </a:rPr>
              <a:t>Type			</a:t>
            </a:r>
          </a:p>
          <a:p>
            <a:pPr lvl="4">
              <a:buFont typeface="Arial" pitchFamily="34" charset="0"/>
              <a:buChar char="•"/>
            </a:pPr>
            <a:r>
              <a:rPr lang="en-US" sz="2400" smtClean="0">
                <a:solidFill>
                  <a:schemeClr val="tx1"/>
                </a:solidFill>
              </a:rPr>
              <a:t>Delivery			</a:t>
            </a:r>
          </a:p>
          <a:p>
            <a:pPr lvl="4">
              <a:buFont typeface="Arial" pitchFamily="34" charset="0"/>
              <a:buChar char="•"/>
            </a:pPr>
            <a:r>
              <a:rPr lang="en-US" sz="2400" smtClean="0">
                <a:solidFill>
                  <a:schemeClr val="tx1"/>
                </a:solidFill>
              </a:rPr>
              <a:t>Timing</a:t>
            </a:r>
            <a:r>
              <a:rPr lang="en-US" sz="2400" b="0" smtClean="0"/>
              <a:t>			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656415" y="4572000"/>
            <a:ext cx="2353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Structure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Focus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Amount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cont.</a:t>
            </a:r>
          </a:p>
          <a:p>
            <a:pPr lvl="1"/>
            <a:r>
              <a:rPr lang="en-US" dirty="0" smtClean="0"/>
              <a:t>Structure: what was done well, what needs improvement, how to improve (orally, written, in question format)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Focus: linked to learning goals and success criteria (task-oriented not </a:t>
            </a:r>
            <a:r>
              <a:rPr lang="en-US" dirty="0" err="1" smtClean="0"/>
              <a:t>behaviour</a:t>
            </a:r>
            <a:r>
              <a:rPr lang="en-US" dirty="0" smtClean="0"/>
              <a:t>-oriented)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Amount: prioritize feedback, address most important needs first, limit 2-3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cont.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Helps students to learn by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Providing information about current achievement (</a:t>
            </a:r>
            <a:r>
              <a:rPr lang="en-US" dirty="0" smtClean="0">
                <a:solidFill>
                  <a:schemeClr val="tx1"/>
                </a:solidFill>
              </a:rPr>
              <a:t>where am I now?</a:t>
            </a:r>
            <a:r>
              <a:rPr lang="en-US" dirty="0" smtClean="0"/>
              <a:t>),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With respect to a goal </a:t>
            </a:r>
          </a:p>
          <a:p>
            <a:pPr lvl="2"/>
            <a:r>
              <a:rPr lang="en-US" dirty="0" smtClean="0"/>
              <a:t>	(</a:t>
            </a:r>
            <a:r>
              <a:rPr lang="en-US" dirty="0" smtClean="0">
                <a:solidFill>
                  <a:schemeClr val="tx1"/>
                </a:solidFill>
              </a:rPr>
              <a:t>where am I going?</a:t>
            </a:r>
            <a:r>
              <a:rPr lang="en-US" dirty="0" smtClean="0"/>
              <a:t>), and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Identifying appropriate next steps </a:t>
            </a:r>
          </a:p>
          <a:p>
            <a:pPr lvl="2"/>
            <a:r>
              <a:rPr lang="en-US" dirty="0" smtClean="0"/>
              <a:t>	(</a:t>
            </a:r>
            <a:r>
              <a:rPr lang="en-US" dirty="0" smtClean="0">
                <a:solidFill>
                  <a:schemeClr val="tx1"/>
                </a:solidFill>
              </a:rPr>
              <a:t>how can I close the gaps?</a:t>
            </a:r>
            <a:r>
              <a:rPr lang="en-US" dirty="0" smtClean="0"/>
              <a:t>)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cont.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Feedback needs to come while students are still learning</a:t>
            </a:r>
          </a:p>
          <a:p>
            <a:pPr lvl="1"/>
            <a:endParaRPr lang="en-US" sz="2400" dirty="0" smtClean="0"/>
          </a:p>
          <a:p>
            <a:pPr lvl="1"/>
            <a:r>
              <a:rPr lang="en-US" dirty="0" smtClean="0"/>
              <a:t>Evaluative feedback can have a negative impact on learning and motivation</a:t>
            </a:r>
          </a:p>
          <a:p>
            <a:pPr lvl="1"/>
            <a:endParaRPr lang="en-US" sz="2400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Progression: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teacher provides feedback to student</a:t>
            </a:r>
          </a:p>
          <a:p>
            <a:pPr algn="ctr">
              <a:buNone/>
            </a:pPr>
            <a:r>
              <a:rPr lang="en-US" dirty="0" smtClean="0">
                <a:solidFill>
                  <a:srgbClr val="0070C0"/>
                </a:solidFill>
                <a:sym typeface="Wingdings"/>
              </a:rPr>
              <a:t></a:t>
            </a:r>
            <a:endParaRPr lang="en-US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dirty="0" smtClean="0"/>
              <a:t>student is given time to act on the feedback</a:t>
            </a:r>
          </a:p>
          <a:p>
            <a:pPr algn="ctr">
              <a:buNone/>
            </a:pPr>
            <a:r>
              <a:rPr lang="en-US" dirty="0" smtClean="0">
                <a:solidFill>
                  <a:srgbClr val="0070C0"/>
                </a:solidFill>
                <a:sym typeface="Wingdings"/>
              </a:rPr>
              <a:t></a:t>
            </a:r>
            <a:endParaRPr lang="en-US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dirty="0" smtClean="0"/>
              <a:t>     teacher follows up with student to check that feedback is being used properly</a:t>
            </a:r>
          </a:p>
          <a:p>
            <a:endParaRPr lang="en-US" dirty="0" smtClean="0"/>
          </a:p>
        </p:txBody>
      </p:sp>
      <p:sp>
        <p:nvSpPr>
          <p:cNvPr id="13" name="Curved Right Arrow 12"/>
          <p:cNvSpPr/>
          <p:nvPr/>
        </p:nvSpPr>
        <p:spPr>
          <a:xfrm rot="10800000" flipH="1">
            <a:off x="228600" y="2743200"/>
            <a:ext cx="1066800" cy="2590800"/>
          </a:xfrm>
          <a:prstGeom prst="curvedRightArrow">
            <a:avLst>
              <a:gd name="adj1" fmla="val 25000"/>
              <a:gd name="adj2" fmla="val 34717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Revisit Sheldon &amp; Penny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loud Callout 3"/>
          <p:cNvSpPr/>
          <p:nvPr/>
        </p:nvSpPr>
        <p:spPr bwMode="auto">
          <a:xfrm>
            <a:off x="228600" y="457200"/>
            <a:ext cx="8534400" cy="5867400"/>
          </a:xfrm>
          <a:prstGeom prst="cloudCallout">
            <a:avLst>
              <a:gd name="adj1" fmla="val -45833"/>
              <a:gd name="adj2" fmla="val 51916"/>
            </a:avLst>
          </a:prstGeom>
          <a:solidFill>
            <a:srgbClr val="0000FF"/>
          </a:solidFill>
          <a:ln w="952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How would Penny, the learner, respond to: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How am I feeling?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Am I interested?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Is this important?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Can I do this? </a:t>
            </a:r>
            <a:endParaRPr lang="en-CA" sz="2400" u="none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Cloud Callout 4"/>
          <p:cNvSpPr/>
          <p:nvPr/>
        </p:nvSpPr>
        <p:spPr bwMode="auto">
          <a:xfrm>
            <a:off x="228600" y="381000"/>
            <a:ext cx="8915400" cy="5867400"/>
          </a:xfrm>
          <a:prstGeom prst="cloudCallout">
            <a:avLst>
              <a:gd name="adj1" fmla="val 45741"/>
              <a:gd name="adj2" fmla="val 49724"/>
            </a:avLst>
          </a:prstGeom>
          <a:solidFill>
            <a:srgbClr val="C00000"/>
          </a:solidFill>
          <a:ln w="952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3600" u="none" dirty="0" smtClean="0">
                <a:solidFill>
                  <a:schemeClr val="bg1"/>
                </a:solidFill>
                <a:cs typeface="Arial" charset="0"/>
              </a:rPr>
              <a:t>How would Sheldon, the teacher, respond to: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 smtClean="0">
                <a:solidFill>
                  <a:schemeClr val="bg1"/>
                </a:solidFill>
                <a:cs typeface="Arial" charset="0"/>
              </a:rPr>
              <a:t>How </a:t>
            </a: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am I feeling?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Am I interested?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Is this important?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Can I do this? </a:t>
            </a:r>
            <a:endParaRPr lang="en-CA" sz="2400" u="none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PLCycle – Sharing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14600"/>
            <a:ext cx="3087028" cy="2209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2667000" y="3733800"/>
            <a:ext cx="1666875" cy="1143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wpclipart.com/education/supplies/crayons/crayon_border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1372" y="-76200"/>
            <a:ext cx="9816372" cy="693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19200"/>
            <a:ext cx="7498080" cy="1143000"/>
          </a:xfrm>
        </p:spPr>
        <p:txBody>
          <a:bodyPr/>
          <a:lstStyle/>
          <a:p>
            <a:pPr algn="ctr"/>
            <a:r>
              <a:rPr lang="en-US" sz="4400" dirty="0" smtClean="0"/>
              <a:t>Our Inquiry Question: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90800"/>
            <a:ext cx="7498080" cy="24384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How can we improve student </a:t>
            </a:r>
          </a:p>
          <a:p>
            <a:pPr algn="ctr"/>
            <a:r>
              <a:rPr lang="en-US" sz="3200" dirty="0" smtClean="0"/>
              <a:t>learning in Secondary Science by </a:t>
            </a:r>
          </a:p>
          <a:p>
            <a:pPr algn="ctr"/>
            <a:r>
              <a:rPr lang="en-US" sz="3200" dirty="0" smtClean="0"/>
              <a:t>inquiring into our current assessment practices?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Co-constructing Success Criteria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66926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52400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Consolidation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Sheldon &amp; Penny – The Finale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loud Callout 3"/>
          <p:cNvSpPr/>
          <p:nvPr/>
        </p:nvSpPr>
        <p:spPr bwMode="auto">
          <a:xfrm>
            <a:off x="228600" y="457200"/>
            <a:ext cx="8534400" cy="5867400"/>
          </a:xfrm>
          <a:prstGeom prst="cloudCallout">
            <a:avLst>
              <a:gd name="adj1" fmla="val -45833"/>
              <a:gd name="adj2" fmla="val 51916"/>
            </a:avLst>
          </a:prstGeom>
          <a:solidFill>
            <a:srgbClr val="0000FF"/>
          </a:solidFill>
          <a:ln w="952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How would Penny, the learner, respond to: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How am I feeling?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Am I interested?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Is this important?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Can I do this? </a:t>
            </a:r>
            <a:endParaRPr lang="en-CA" sz="2400" u="none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Cloud Callout 4"/>
          <p:cNvSpPr/>
          <p:nvPr/>
        </p:nvSpPr>
        <p:spPr bwMode="auto">
          <a:xfrm>
            <a:off x="228600" y="381000"/>
            <a:ext cx="8915400" cy="5867400"/>
          </a:xfrm>
          <a:prstGeom prst="cloudCallout">
            <a:avLst>
              <a:gd name="adj1" fmla="val 45741"/>
              <a:gd name="adj2" fmla="val 49724"/>
            </a:avLst>
          </a:prstGeom>
          <a:solidFill>
            <a:srgbClr val="C00000"/>
          </a:solidFill>
          <a:ln w="952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3600" u="none" dirty="0" smtClean="0">
                <a:solidFill>
                  <a:schemeClr val="bg1"/>
                </a:solidFill>
                <a:cs typeface="Arial" charset="0"/>
              </a:rPr>
              <a:t>How would Sheldon, the teacher, respond to: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 smtClean="0">
                <a:solidFill>
                  <a:schemeClr val="bg1"/>
                </a:solidFill>
                <a:cs typeface="Arial" charset="0"/>
              </a:rPr>
              <a:t>How </a:t>
            </a: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am I feeling?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Am I interested?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Is this important?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Can I do this? </a:t>
            </a:r>
            <a:endParaRPr lang="en-CA" sz="2400" u="none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152400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Consolidation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Co-Planning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752600"/>
            <a:ext cx="4343400" cy="3109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1981200" y="1752600"/>
            <a:ext cx="2047875" cy="12620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228600" y="152400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Consolidation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914400"/>
            <a:ext cx="6553200" cy="685800"/>
          </a:xfrm>
        </p:spPr>
        <p:txBody>
          <a:bodyPr/>
          <a:lstStyle/>
          <a:p>
            <a:r>
              <a:rPr lang="en-US" dirty="0" smtClean="0"/>
              <a:t>Co-Planning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447800"/>
            <a:ext cx="6096000" cy="4648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Select a lesson for the next unit in your course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Determine the learning goals and success criteria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assessment tools can you use (e.g. checklist, rubric, exit card, …) </a:t>
            </a:r>
            <a:r>
              <a:rPr lang="en-US" dirty="0" smtClean="0">
                <a:sym typeface="Wingdings" pitchFamily="2" charset="2"/>
              </a:rPr>
              <a:t> consider using Cooper’s and Keeley’s books for ideas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Determine opportunities for feedback (when, type, …)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Post on the wiki</a:t>
            </a:r>
            <a:endParaRPr lang="en-US" dirty="0" smtClean="0"/>
          </a:p>
          <a:p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228600" y="152400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Consolidation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</a:t>
            </a:r>
            <a:endParaRPr lang="en-CA" dirty="0"/>
          </a:p>
        </p:txBody>
      </p:sp>
      <p:pic>
        <p:nvPicPr>
          <p:cNvPr id="1026" name="Picture 2" descr="C:\Users\31396\AppData\Local\Microsoft\Windows\Temporary Internet Files\Content.IE5\41VN8LAW\MC900432558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2285714" cy="2285714"/>
          </a:xfrm>
          <a:prstGeom prst="rect">
            <a:avLst/>
          </a:prstGeom>
          <a:noFill/>
        </p:spPr>
      </p:pic>
      <p:pic>
        <p:nvPicPr>
          <p:cNvPr id="1027" name="Picture 3" descr="C:\Users\31396\AppData\Local\Microsoft\Windows\Temporary Internet Files\Content.IE5\242GP9OC\MC9000547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133600"/>
            <a:ext cx="3038704" cy="300840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152400"/>
            <a:ext cx="1766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Consolidation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Minds On</a:t>
            </a:r>
          </a:p>
          <a:p>
            <a:pPr lvl="1"/>
            <a:r>
              <a:rPr lang="en-US" dirty="0" smtClean="0"/>
              <a:t>Intro/Welcome/Prayer</a:t>
            </a:r>
          </a:p>
          <a:p>
            <a:pPr lvl="1"/>
            <a:r>
              <a:rPr lang="en-US" dirty="0" smtClean="0"/>
              <a:t>Setting the Stage: Student Engagement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  <a:p>
            <a:pPr lvl="1"/>
            <a:r>
              <a:rPr lang="en-US" dirty="0" smtClean="0"/>
              <a:t>Descriptive Feedback</a:t>
            </a:r>
          </a:p>
          <a:p>
            <a:pPr lvl="1"/>
            <a:r>
              <a:rPr lang="en-US" dirty="0" smtClean="0"/>
              <a:t>PLCycle - Reflecting &amp; Sharing from Day 2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Consolidation</a:t>
            </a:r>
          </a:p>
          <a:p>
            <a:pPr lvl="1"/>
            <a:r>
              <a:rPr lang="en-US" dirty="0" smtClean="0"/>
              <a:t>Revisit: Student Engagement</a:t>
            </a:r>
          </a:p>
          <a:p>
            <a:pPr lvl="1"/>
            <a:r>
              <a:rPr lang="en-US" dirty="0" smtClean="0"/>
              <a:t>Application: Co-Planning</a:t>
            </a:r>
          </a:p>
          <a:p>
            <a:pPr lvl="1"/>
            <a:r>
              <a:rPr lang="en-US" dirty="0" smtClean="0"/>
              <a:t>Reflection: Exit Card</a:t>
            </a:r>
          </a:p>
          <a:p>
            <a:pPr lvl="1"/>
            <a:endParaRPr lang="en-CA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828800"/>
            <a:ext cx="3886200" cy="3429000"/>
          </a:xfrm>
        </p:spPr>
        <p:txBody>
          <a:bodyPr>
            <a:noAutofit/>
          </a:bodyPr>
          <a:lstStyle/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The extent to which students identify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with and value schooling outcomes,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have a sense of belonging at school,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participate in academic and non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academic activities, strive to meet the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formal requirements of schooling, and 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make a serious personal investment in</a:t>
            </a:r>
          </a:p>
          <a:p>
            <a:pPr marL="514350" indent="-514350">
              <a:buSzPct val="85000"/>
              <a:buNone/>
              <a:defRPr/>
            </a:pPr>
            <a:r>
              <a:rPr lang="en-US" sz="1800" dirty="0" smtClean="0">
                <a:latin typeface="Calibri" pitchFamily="34" charset="0"/>
              </a:rPr>
              <a:t>learning.</a:t>
            </a:r>
          </a:p>
        </p:txBody>
      </p:sp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1066800" y="4800600"/>
            <a:ext cx="403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u="none" dirty="0" err="1" smtClean="0">
                <a:solidFill>
                  <a:srgbClr val="FF0000"/>
                </a:solidFill>
                <a:cs typeface="Arial" charset="0"/>
              </a:rPr>
              <a:t>Willms</a:t>
            </a:r>
            <a:r>
              <a:rPr lang="en-US" sz="2000" b="1" u="none" dirty="0" smtClean="0">
                <a:solidFill>
                  <a:srgbClr val="FF0000"/>
                </a:solidFill>
                <a:cs typeface="Arial" charset="0"/>
              </a:rPr>
              <a:t> et al., 2009</a:t>
            </a:r>
          </a:p>
          <a:p>
            <a:pPr algn="ctr">
              <a:defRPr/>
            </a:pPr>
            <a:r>
              <a:rPr lang="en-US" sz="2000" b="1" u="none" dirty="0" smtClean="0">
                <a:solidFill>
                  <a:srgbClr val="FF0000"/>
                </a:solidFill>
                <a:cs typeface="Arial" charset="0"/>
              </a:rPr>
              <a:t>Hume, 2011</a:t>
            </a:r>
            <a:endParaRPr lang="en-US" sz="2000" b="1" u="none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191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9800"/>
            <a:ext cx="1764123" cy="217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Engagement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228600" y="15240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Minds 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400"/>
            <a:ext cx="6096000" cy="2819400"/>
          </a:xfrm>
          <a:solidFill>
            <a:srgbClr val="FFFFCC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CA" dirty="0" smtClean="0"/>
              <a:t>Social </a:t>
            </a:r>
            <a:r>
              <a:rPr lang="en-CA" dirty="0" smtClean="0">
                <a:solidFill>
                  <a:srgbClr val="0000FF"/>
                </a:solidFill>
              </a:rPr>
              <a:t> </a:t>
            </a:r>
            <a:r>
              <a:rPr lang="en-CA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CA" b="1" dirty="0" smtClean="0">
                <a:solidFill>
                  <a:srgbClr val="0000FF"/>
                </a:solidFill>
              </a:rPr>
              <a:t>Heart</a:t>
            </a:r>
            <a:r>
              <a:rPr lang="en-CA" dirty="0" smtClean="0">
                <a:solidFill>
                  <a:srgbClr val="0000FF"/>
                </a:solidFill>
              </a:rPr>
              <a:t> </a:t>
            </a:r>
          </a:p>
          <a:p>
            <a:pPr>
              <a:defRPr/>
            </a:pPr>
            <a:r>
              <a:rPr lang="en-CA" dirty="0" smtClean="0"/>
              <a:t>Academic/Institutional </a:t>
            </a:r>
            <a:r>
              <a:rPr lang="en-CA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CA" b="1" dirty="0" smtClean="0">
                <a:solidFill>
                  <a:srgbClr val="0000FF"/>
                </a:solidFill>
              </a:rPr>
              <a:t>School</a:t>
            </a:r>
          </a:p>
          <a:p>
            <a:pPr>
              <a:defRPr/>
            </a:pPr>
            <a:r>
              <a:rPr lang="en-CA" dirty="0" smtClean="0"/>
              <a:t>Intellectual </a:t>
            </a:r>
            <a:r>
              <a:rPr lang="en-CA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CA" b="1" dirty="0" smtClean="0">
                <a:solidFill>
                  <a:srgbClr val="0000FF"/>
                </a:solidFill>
              </a:rPr>
              <a:t>Mind</a:t>
            </a:r>
            <a:r>
              <a:rPr lang="en-CA" sz="3200" b="1" dirty="0" smtClean="0"/>
              <a:t>	</a:t>
            </a:r>
            <a:r>
              <a:rPr lang="en-CA" sz="3200" dirty="0" smtClean="0"/>
              <a:t>  </a:t>
            </a:r>
          </a:p>
          <a:p>
            <a:pPr>
              <a:buNone/>
              <a:defRPr/>
            </a:pPr>
            <a:r>
              <a:rPr lang="en-CA" sz="2400" dirty="0" smtClean="0"/>
              <a:t>					</a:t>
            </a:r>
          </a:p>
          <a:p>
            <a:pPr>
              <a:buNone/>
              <a:defRPr/>
            </a:pPr>
            <a:r>
              <a:rPr lang="en-CA" sz="2000" dirty="0" smtClean="0"/>
              <a:t>(</a:t>
            </a:r>
            <a:r>
              <a:rPr lang="en-CA" sz="2000" dirty="0" err="1" smtClean="0"/>
              <a:t>Willms</a:t>
            </a:r>
            <a:r>
              <a:rPr lang="en-CA" sz="2000" dirty="0" smtClean="0"/>
              <a:t>) </a:t>
            </a:r>
            <a:r>
              <a:rPr lang="en-CA" sz="2000" dirty="0" smtClean="0">
                <a:solidFill>
                  <a:srgbClr val="0000FF"/>
                </a:solidFill>
              </a:rPr>
              <a:t>(Hume)</a:t>
            </a:r>
            <a:endParaRPr lang="en-CA" sz="20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Engagement</a:t>
            </a:r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228600" y="15240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Minds 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905000"/>
            <a:ext cx="4038600" cy="2438400"/>
          </a:xfrm>
        </p:spPr>
        <p:txBody>
          <a:bodyPr>
            <a:normAutofit fontScale="92500"/>
          </a:bodyPr>
          <a:lstStyle/>
          <a:p>
            <a:pPr marL="514350" indent="-514350">
              <a:buSzPct val="85000"/>
              <a:buFontTx/>
              <a:buAutoNum type="arabicPeriod"/>
              <a:defRPr/>
            </a:pPr>
            <a:r>
              <a:rPr lang="en-US" sz="3600" dirty="0" smtClean="0">
                <a:latin typeface="Calibri" pitchFamily="34" charset="0"/>
              </a:rPr>
              <a:t>How do I feel? </a:t>
            </a:r>
          </a:p>
          <a:p>
            <a:pPr marL="514350" indent="-514350">
              <a:buSzPct val="85000"/>
              <a:buFontTx/>
              <a:buAutoNum type="arabicPeriod"/>
              <a:defRPr/>
            </a:pPr>
            <a:r>
              <a:rPr lang="en-US" sz="3600" dirty="0" smtClean="0">
                <a:latin typeface="Calibri" pitchFamily="34" charset="0"/>
              </a:rPr>
              <a:t>Am I interested? </a:t>
            </a:r>
          </a:p>
          <a:p>
            <a:pPr marL="514350" indent="-514350">
              <a:buSzPct val="85000"/>
              <a:buFontTx/>
              <a:buAutoNum type="arabicPeriod"/>
              <a:defRPr/>
            </a:pPr>
            <a:r>
              <a:rPr lang="en-US" sz="3600" dirty="0" smtClean="0">
                <a:latin typeface="Calibri" pitchFamily="34" charset="0"/>
              </a:rPr>
              <a:t>Is this important? </a:t>
            </a:r>
          </a:p>
          <a:p>
            <a:pPr marL="514350" indent="-514350">
              <a:buSzPct val="85000"/>
              <a:buFontTx/>
              <a:buAutoNum type="arabicPeriod"/>
              <a:defRPr/>
            </a:pPr>
            <a:r>
              <a:rPr lang="en-US" sz="3600" dirty="0" smtClean="0">
                <a:latin typeface="Calibri" pitchFamily="34" charset="0"/>
              </a:rPr>
              <a:t>Can I do this? </a:t>
            </a:r>
          </a:p>
        </p:txBody>
      </p:sp>
      <p:pic>
        <p:nvPicPr>
          <p:cNvPr id="25604" name="Picture 2" descr="http://ecx.images-amazon.com/images/I/51szqOdog7L._SX22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209800"/>
            <a:ext cx="1732423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1371600" y="4800600"/>
            <a:ext cx="4038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 err="1">
                <a:solidFill>
                  <a:srgbClr val="FF0000"/>
                </a:solidFill>
                <a:cs typeface="Arial" charset="0"/>
              </a:rPr>
              <a:t>Marzano</a:t>
            </a:r>
            <a:r>
              <a:rPr lang="en-US" sz="2000" b="1" dirty="0">
                <a:solidFill>
                  <a:srgbClr val="FF0000"/>
                </a:solidFill>
                <a:cs typeface="Arial" charset="0"/>
              </a:rPr>
              <a:t> &amp; Pickering, 2011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7DF5E95-DCBB-46A4-BADC-984EEAEB32D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Questions to Engagement</a:t>
            </a:r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228600" y="15240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Minds 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Observe: Sheldon &amp; Penny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Minds 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loud Callout 3"/>
          <p:cNvSpPr/>
          <p:nvPr/>
        </p:nvSpPr>
        <p:spPr bwMode="auto">
          <a:xfrm>
            <a:off x="228600" y="457200"/>
            <a:ext cx="8534400" cy="5867400"/>
          </a:xfrm>
          <a:prstGeom prst="cloudCallout">
            <a:avLst>
              <a:gd name="adj1" fmla="val -45833"/>
              <a:gd name="adj2" fmla="val 51916"/>
            </a:avLst>
          </a:prstGeom>
          <a:solidFill>
            <a:srgbClr val="0000FF"/>
          </a:solidFill>
          <a:ln w="952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How would Penny, the learner, respond to: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How am I feeling?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Am I interested?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Is this important?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smtClean="0">
                <a:solidFill>
                  <a:schemeClr val="bg1"/>
                </a:solidFill>
                <a:cs typeface="Arial" charset="0"/>
              </a:rPr>
              <a:t>Can I do this? </a:t>
            </a:r>
            <a:endParaRPr lang="en-CA" sz="2400" u="none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" name="Cloud Callout 4"/>
          <p:cNvSpPr/>
          <p:nvPr/>
        </p:nvSpPr>
        <p:spPr bwMode="auto">
          <a:xfrm>
            <a:off x="228600" y="381000"/>
            <a:ext cx="8915400" cy="5867400"/>
          </a:xfrm>
          <a:prstGeom prst="cloudCallout">
            <a:avLst>
              <a:gd name="adj1" fmla="val 45741"/>
              <a:gd name="adj2" fmla="val 49724"/>
            </a:avLst>
          </a:prstGeom>
          <a:solidFill>
            <a:srgbClr val="C00000"/>
          </a:solidFill>
          <a:ln w="9525" cap="flat" cmpd="sng" algn="ctr">
            <a:solidFill>
              <a:schemeClr val="tx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sz="3600" u="none" dirty="0" smtClean="0">
                <a:solidFill>
                  <a:schemeClr val="bg1"/>
                </a:solidFill>
                <a:cs typeface="Arial" charset="0"/>
              </a:rPr>
              <a:t>How would Sheldon, the teacher, respond to: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 smtClean="0">
                <a:solidFill>
                  <a:schemeClr val="bg1"/>
                </a:solidFill>
                <a:cs typeface="Arial" charset="0"/>
              </a:rPr>
              <a:t>How </a:t>
            </a: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am I feeling? 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Am I interested?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Is this important? </a:t>
            </a:r>
          </a:p>
          <a:p>
            <a:pPr marL="800100" lvl="1" indent="-342900" eaLnBrk="0" hangingPunct="0">
              <a:buFont typeface="Arial" pitchFamily="34" charset="0"/>
              <a:buChar char="•"/>
              <a:defRPr/>
            </a:pPr>
            <a:r>
              <a:rPr lang="en-US" sz="3600" u="none" dirty="0">
                <a:solidFill>
                  <a:schemeClr val="bg1"/>
                </a:solidFill>
                <a:cs typeface="Arial" charset="0"/>
              </a:rPr>
              <a:t>Can I do this? </a:t>
            </a:r>
            <a:endParaRPr lang="en-CA" sz="2400" u="none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15240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Minds 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Feedback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Provides students with a description of their learning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Purpose is to reduce the gap between the student’s current level of knowledge and skills and the learning goals, 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Enables the learner to adjust what he or she is doing in order to improve</a:t>
            </a:r>
          </a:p>
          <a:p>
            <a:pPr algn="r">
              <a:buNone/>
            </a:pPr>
            <a:endParaRPr lang="en-U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920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rizona_summer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izona_summ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izona_summ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izona_summ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1144</TotalTime>
  <Words>1031</Words>
  <Application>Microsoft Office PowerPoint</Application>
  <PresentationFormat>On-screen Show (4:3)</PresentationFormat>
  <Paragraphs>204</Paragraphs>
  <Slides>25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Theme1</vt:lpstr>
      <vt:lpstr>Secondary Science</vt:lpstr>
      <vt:lpstr>Our Inquiry Question:</vt:lpstr>
      <vt:lpstr>Agenda</vt:lpstr>
      <vt:lpstr>Student Engagement</vt:lpstr>
      <vt:lpstr>Three Types of Engagement</vt:lpstr>
      <vt:lpstr>4 Questions to Engagement</vt:lpstr>
      <vt:lpstr>Let’s Observe: Sheldon &amp; Penny</vt:lpstr>
      <vt:lpstr>PowerPoint Presentation</vt:lpstr>
      <vt:lpstr>Descriptive Feedback</vt:lpstr>
      <vt:lpstr>Effective Descriptive Feedback</vt:lpstr>
      <vt:lpstr>Video</vt:lpstr>
      <vt:lpstr>Effective Descriptive Feedback</vt:lpstr>
      <vt:lpstr>Effective Descriptive Feedback</vt:lpstr>
      <vt:lpstr>Effective Descriptive Feedback</vt:lpstr>
      <vt:lpstr>Effective Descriptive Feedback</vt:lpstr>
      <vt:lpstr>Effective Descriptive Feedback</vt:lpstr>
      <vt:lpstr>Let’s Revisit Sheldon &amp; Penny</vt:lpstr>
      <vt:lpstr>PowerPoint Presentation</vt:lpstr>
      <vt:lpstr>PLCycle – Sharing</vt:lpstr>
      <vt:lpstr>Co-constructing Success Criteria</vt:lpstr>
      <vt:lpstr>Sheldon &amp; Penny – The Finale</vt:lpstr>
      <vt:lpstr>PowerPoint Presentation</vt:lpstr>
      <vt:lpstr>PowerPoint Presentation</vt:lpstr>
      <vt:lpstr>Co-Planning</vt:lpstr>
      <vt:lpstr>Exit Card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Goals, Success Criteria, and  Descriptive Feedback…  Oh My!</dc:title>
  <dc:creator>31396</dc:creator>
  <cp:lastModifiedBy>TOny</cp:lastModifiedBy>
  <cp:revision>98</cp:revision>
  <dcterms:created xsi:type="dcterms:W3CDTF">2012-03-06T21:55:50Z</dcterms:created>
  <dcterms:modified xsi:type="dcterms:W3CDTF">2012-05-11T16:54:12Z</dcterms:modified>
</cp:coreProperties>
</file>